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85" r:id="rId2"/>
    <p:sldId id="410" r:id="rId3"/>
    <p:sldId id="422" r:id="rId4"/>
    <p:sldId id="427" r:id="rId5"/>
    <p:sldId id="430" r:id="rId6"/>
    <p:sldId id="432" r:id="rId7"/>
    <p:sldId id="431" r:id="rId8"/>
    <p:sldId id="429" r:id="rId9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Шаблоны для заполнения" id="{840C10D2-1940-4111-8E13-4AAE61551D79}">
          <p14:sldIdLst>
            <p14:sldId id="385"/>
            <p14:sldId id="410"/>
            <p14:sldId id="422"/>
            <p14:sldId id="427"/>
            <p14:sldId id="430"/>
            <p14:sldId id="432"/>
            <p14:sldId id="431"/>
            <p14:sldId id="42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92" userDrawn="1">
          <p15:clr>
            <a:srgbClr val="A4A3A4"/>
          </p15:clr>
        </p15:guide>
        <p15:guide id="2" pos="468" userDrawn="1">
          <p15:clr>
            <a:srgbClr val="A4A3A4"/>
          </p15:clr>
        </p15:guide>
        <p15:guide id="3" orient="horz" pos="4263" userDrawn="1">
          <p15:clr>
            <a:srgbClr val="A4A3A4"/>
          </p15:clr>
        </p15:guide>
        <p15:guide id="4" pos="7295" userDrawn="1">
          <p15:clr>
            <a:srgbClr val="A4A3A4"/>
          </p15:clr>
        </p15:guide>
        <p15:guide id="5" pos="4120" userDrawn="1">
          <p15:clr>
            <a:srgbClr val="A4A3A4"/>
          </p15:clr>
        </p15:guide>
        <p15:guide id="6" pos="4346" userDrawn="1">
          <p15:clr>
            <a:srgbClr val="A4A3A4"/>
          </p15:clr>
        </p15:guide>
        <p15:guide id="7" pos="7998" userDrawn="1">
          <p15:clr>
            <a:srgbClr val="A4A3A4"/>
          </p15:clr>
        </p15:guide>
        <p15:guide id="8" orient="horz" pos="23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ка Силиванов" initials="ГС" lastIdx="1" clrIdx="0">
    <p:extLst/>
  </p:cmAuthor>
  <p:cmAuthor id="2" name="Тимофей Гандзий" initials="ТГ" lastIdx="1" clrIdx="1">
    <p:extLst/>
  </p:cmAuthor>
  <p:cmAuthor id="3" name="Aleksandra Sharova" initials="A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3DE8"/>
    <a:srgbClr val="313283"/>
    <a:srgbClr val="7DD4FF"/>
    <a:srgbClr val="F7233D"/>
    <a:srgbClr val="F37321"/>
    <a:srgbClr val="EAE3CF"/>
    <a:srgbClr val="FBC100"/>
    <a:srgbClr val="A7C600"/>
    <a:srgbClr val="81D0F4"/>
    <a:srgbClr val="003D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382" autoAdjust="0"/>
  </p:normalViewPr>
  <p:slideViewPr>
    <p:cSldViewPr snapToGrid="0">
      <p:cViewPr>
        <p:scale>
          <a:sx n="60" d="100"/>
          <a:sy n="60" d="100"/>
        </p:scale>
        <p:origin x="-2538" y="-1020"/>
      </p:cViewPr>
      <p:guideLst>
        <p:guide orient="horz" pos="1292"/>
        <p:guide orient="horz" pos="4263"/>
        <p:guide orient="horz" pos="2381"/>
        <p:guide pos="468"/>
        <p:guide pos="7295"/>
        <p:guide pos="4120"/>
        <p:guide pos="4346"/>
        <p:guide pos="7998"/>
      </p:guideLst>
    </p:cSldViewPr>
  </p:slideViewPr>
  <p:outlineViewPr>
    <p:cViewPr>
      <p:scale>
        <a:sx n="100" d="100"/>
        <a:sy n="100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86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B65E490-6793-4353-971C-5E0BAA6C6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28ADC4-7E47-4CEC-83A8-195C3C56D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7E51-F064-4055-AE9C-26277881582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8D2B0F8-7EFB-4C8D-8AF0-D44B6B6DB6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FB39B8F-FD30-473D-85D8-945749AA59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15F5-C0F0-4512-B897-561703816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902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6A4D-E2E1-4A6D-BF7D-2568F8C9F602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1DC7-8865-40AC-A29F-F3153744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272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91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91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91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5E083E-CFF9-425A-A61F-909B5C573A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7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06925C-78B5-495A-BFBB-C409A3F0EB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6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9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06925C-78B5-495A-BFBB-C409A3F0EB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90FB7C9E-FDCF-4F45-8BD7-68AA9CC9A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51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2311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3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56" y="1244600"/>
            <a:ext cx="5676900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4854" y="1255485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EADE0A59-6807-4930-82EF-83BC54785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4854" y="2652891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FB735D46-7BBF-4B52-82BA-1F497E61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856" y="2662238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6013E5BE-DF75-4C55-B556-D0247A546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56" y="4325256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8758A073-B72E-4CAA-BA3B-A71BAF61C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854" y="4202640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3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56" y="1244600"/>
            <a:ext cx="5676900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4854" y="1255485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EADE0A59-6807-4930-82EF-83BC54785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4854" y="2652891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FB735D46-7BBF-4B52-82BA-1F497E61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856" y="2662238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6013E5BE-DF75-4C55-B556-D0247A546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56" y="4325256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8758A073-B72E-4CAA-BA3B-A71BAF61C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854" y="4202640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93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403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3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9" r:id="rId4"/>
    <p:sldLayoutId id="2147483677" r:id="rId5"/>
    <p:sldLayoutId id="2147483678" r:id="rId6"/>
    <p:sldLayoutId id="2147483680" r:id="rId7"/>
    <p:sldLayoutId id="2147483676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C%D0%B0%D1%80%D1%88%D1%80%D1%83%D1%82%D0%B0%D0%BC%D0%B8_%D0%92%D0%B5%D0%BB%D0%B8%D0%BA%D0%BE%D0%B9_%D0%A1%D0%B5%D0%B2%D0%B5%D1%80%D0%BD%D0%BE%D0%B9_%D1%8D%D0%BA%D1%81%D0%BF%D0%B5%D0%B4%D0%B8%D1%86%D0%B8%D0%B8" TargetMode="External"/><Relationship Id="rId5" Type="http://schemas.openxmlformats.org/officeDocument/2006/relationships/hyperlink" Target="https://ru.wikipedia.org/wiki/%D0%9C%D0%B0%D0%BC%D0%B0%D1%82%D0%BE%D0%B2_(%D0%B8%D0%B7%D0%B4%D0%B0%D1%82%D0%B5%D0%BB%D1%8C%D1%81%D1%82%D0%B2%D0%BE)" TargetMode="External"/><Relationship Id="rId4" Type="http://schemas.openxmlformats.org/officeDocument/2006/relationships/hyperlink" Target="https://ru.wikipedia.org/wiki/%D0%A1%D0%BE%D1%8E%D0%B7_%D0%BF%D0%B8%D1%81%D0%B0%D1%82%D0%B5%D0%BB%D0%B5%D0%B9_%D0%A0%D0%BE%D1%81%D1%81%D0%B8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hyperlink" Target="https://ridero.ru/books/skazki_o_zemle_nizhegorodskoi/" TargetMode="External"/><Relationship Id="rId4" Type="http://schemas.openxmlformats.org/officeDocument/2006/relationships/hyperlink" Target="https://ridero.ru/books/nizhnii_novgorod_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ohlom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1284" y="4277753"/>
            <a:ext cx="7668491" cy="328192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C3981DC-CED9-4518-997F-4C52F9961D43}"/>
              </a:ext>
            </a:extLst>
          </p:cNvPr>
          <p:cNvGrpSpPr/>
          <p:nvPr/>
        </p:nvGrpSpPr>
        <p:grpSpPr>
          <a:xfrm>
            <a:off x="7523018" y="4292187"/>
            <a:ext cx="5916755" cy="3267488"/>
            <a:chOff x="7418167" y="4292187"/>
            <a:chExt cx="6021607" cy="3267488"/>
          </a:xfrm>
          <a:solidFill>
            <a:schemeClr val="accent2"/>
          </a:solidFill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E3F43C79-F71A-4E49-96AA-0E0F148656BB}"/>
                </a:ext>
              </a:extLst>
            </p:cNvPr>
            <p:cNvGrpSpPr/>
            <p:nvPr/>
          </p:nvGrpSpPr>
          <p:grpSpPr>
            <a:xfrm>
              <a:off x="11031091" y="4292187"/>
              <a:ext cx="2408683" cy="3267488"/>
              <a:chOff x="11031091" y="3723208"/>
              <a:chExt cx="2408683" cy="3267488"/>
            </a:xfrm>
            <a:grpFill/>
          </p:grpSpPr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491A66E1-4345-4C00-B4A6-31E944CC445E}"/>
                  </a:ext>
                </a:extLst>
              </p:cNvPr>
              <p:cNvSpPr/>
              <p:nvPr/>
            </p:nvSpPr>
            <p:spPr>
              <a:xfrm>
                <a:off x="12468607" y="3723208"/>
                <a:ext cx="971167" cy="32674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7233D"/>
                  </a:solidFill>
                </a:endParaRPr>
              </a:p>
            </p:txBody>
          </p:sp>
          <p:sp>
            <p:nvSpPr>
              <p:cNvPr id="12" name="Равнобедренный треугольник 11">
                <a:extLst>
                  <a:ext uri="{FF2B5EF4-FFF2-40B4-BE49-F238E27FC236}">
                    <a16:creationId xmlns="" xmlns:a16="http://schemas.microsoft.com/office/drawing/2014/main" id="{66FF09D5-B7D0-472C-85D8-E22127A64CF3}"/>
                  </a:ext>
                </a:extLst>
              </p:cNvPr>
              <p:cNvSpPr/>
              <p:nvPr/>
            </p:nvSpPr>
            <p:spPr>
              <a:xfrm rot="5400000">
                <a:off x="10110723" y="4643580"/>
                <a:ext cx="3267484" cy="1426748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C73E5DCF-1AFD-46F5-9B88-84C1FECCA220}"/>
                </a:ext>
              </a:extLst>
            </p:cNvPr>
            <p:cNvSpPr/>
            <p:nvPr/>
          </p:nvSpPr>
          <p:spPr>
            <a:xfrm>
              <a:off x="7418167" y="4292190"/>
              <a:ext cx="3645506" cy="32674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4F70-46F1-4735-849C-F9EC05AEE77D}"/>
              </a:ext>
            </a:extLst>
          </p:cNvPr>
          <p:cNvSpPr txBox="1"/>
          <p:nvPr/>
        </p:nvSpPr>
        <p:spPr>
          <a:xfrm>
            <a:off x="841664" y="1961657"/>
            <a:ext cx="120638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cap="all" spc="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Нижний </a:t>
            </a:r>
            <a:r>
              <a:rPr lang="ru-RU" sz="3600" b="1" cap="all" spc="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новгород</a:t>
            </a:r>
            <a:r>
              <a:rPr lang="ru-RU" sz="3600" b="1" cap="all" spc="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3600" b="1" cap="all" spc="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моя земля</a:t>
            </a:r>
          </a:p>
        </p:txBody>
      </p:sp>
      <p:pic>
        <p:nvPicPr>
          <p:cNvPr id="14" name="Рисунок 13" descr="hohlom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9156"/>
            <a:ext cx="7668491" cy="3281922"/>
          </a:xfrm>
          <a:prstGeom prst="rect">
            <a:avLst/>
          </a:prstGeom>
        </p:spPr>
      </p:pic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1653" y="613642"/>
            <a:ext cx="3987510" cy="6858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694F70-46F1-4735-849C-F9EC05AEE77D}"/>
              </a:ext>
            </a:extLst>
          </p:cNvPr>
          <p:cNvSpPr txBox="1"/>
          <p:nvPr/>
        </p:nvSpPr>
        <p:spPr>
          <a:xfrm>
            <a:off x="871968" y="2623212"/>
            <a:ext cx="124638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Автономная некоммерческая организация культуры «Нескучный нижний»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84" y="3605645"/>
            <a:ext cx="123090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Литературный конкурс сказок и легенд под девизом «Такое могло произойти только в Нижнем Новгороде»</a:t>
            </a: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6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4F70-46F1-4735-849C-F9EC05AEE77D}"/>
              </a:ext>
            </a:extLst>
          </p:cNvPr>
          <p:cNvSpPr txBox="1"/>
          <p:nvPr/>
        </p:nvSpPr>
        <p:spPr>
          <a:xfrm>
            <a:off x="498765" y="1101436"/>
            <a:ext cx="7200900" cy="587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проекта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 «Нижний Новгород. Это моя земля» должен сформировать в сознании жителей регионов России, в том числе Нижнего Новгорода и Нижегородской области, новый позитивный, эмоционально окрашенный образ территории, подчеркнуть актуальность и ценность ее народных промыслов, географии, истории и топонимики.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Целевые группы проекта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Участники русскоязычного сегмента интернета с кругом интересов литературное творчество, культура, путешествия, туризм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Жители города - авторы конкурсных работ - школьники и студенты, сотрудники музеев, экскурсоводы, литераторы и журналисты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России, открывшие в 2022 году ценность путешествия по родной стране.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477985" y="779318"/>
            <a:ext cx="12406743" cy="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27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https:/www.itsmy.land/nn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84727" y="290945"/>
            <a:ext cx="270164" cy="550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9373" y="964765"/>
            <a:ext cx="4368511" cy="3272166"/>
          </a:xfrm>
          <a:prstGeom prst="rect">
            <a:avLst/>
          </a:prstGeom>
        </p:spPr>
      </p:pic>
      <p:pic>
        <p:nvPicPr>
          <p:cNvPr id="11" name="Рисунок 10" descr="DSC_2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8983" y="4347884"/>
            <a:ext cx="4386092" cy="29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67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7983" y="779318"/>
            <a:ext cx="12313227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400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конкурса «Это моя земля»?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4AFB14-47FE-4118-BC28-1DEAE4730EB8}"/>
              </a:ext>
            </a:extLst>
          </p:cNvPr>
          <p:cNvSpPr txBox="1"/>
          <p:nvPr/>
        </p:nvSpPr>
        <p:spPr>
          <a:xfrm>
            <a:off x="571500" y="945573"/>
            <a:ext cx="12437917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Проведен литературный конкурс, участникам которого стали 112 человек, победителями  49 человек.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работы вошли в сборники, изданный на электронной платформе </a:t>
            </a:r>
            <a:r>
              <a:rPr lang="en-US" dirty="0" err="1"/>
              <a:t>rideo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которая </a:t>
            </a:r>
            <a:r>
              <a:rPr lang="ru-RU" dirty="0"/>
              <a:t>обеспечивает защиту авторских прав в соответствии с законодательством о защите авторских прав РФ.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большим количеством конкурсных работ было принято решение об издании </a:t>
            </a:r>
            <a:r>
              <a:rPr lang="ru-RU" dirty="0" smtClean="0"/>
              <a:t>двух </a:t>
            </a:r>
            <a:r>
              <a:rPr lang="ru-RU" dirty="0"/>
              <a:t>сборников, вместо одного.</a:t>
            </a:r>
          </a:p>
          <a:p>
            <a:r>
              <a:rPr lang="ru-RU" dirty="0"/>
              <a:t>Партнером по изданию второго сборника стал образовательный центр «Вега», </a:t>
            </a:r>
            <a:endParaRPr lang="ru-RU" dirty="0" smtClean="0"/>
          </a:p>
          <a:p>
            <a:r>
              <a:rPr lang="ru-RU" dirty="0" smtClean="0"/>
              <a:t>совместно </a:t>
            </a:r>
            <a:r>
              <a:rPr lang="ru-RU" dirty="0"/>
              <a:t>с которым была   проведена очная литературная мастерская для детей, участников проекта.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Нижний Новгород. Это моя земля» - </a:t>
            </a:r>
            <a:endParaRPr lang="ru-RU" dirty="0" smtClean="0"/>
          </a:p>
          <a:p>
            <a:r>
              <a:rPr lang="ru-RU" dirty="0" smtClean="0"/>
              <a:t>сборник </a:t>
            </a:r>
            <a:r>
              <a:rPr lang="ru-RU" dirty="0"/>
              <a:t>из 13 сказок, написанных взрослыми авторами.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Сказки о земле Нижегородской» - </a:t>
            </a:r>
            <a:endParaRPr lang="ru-RU" dirty="0" smtClean="0"/>
          </a:p>
          <a:p>
            <a:r>
              <a:rPr lang="ru-RU" dirty="0" smtClean="0"/>
              <a:t>сборник </a:t>
            </a:r>
            <a:r>
              <a:rPr lang="ru-RU" dirty="0"/>
              <a:t>из 19 сказок, написанный детьми от 12 до 17 лет.</a:t>
            </a:r>
          </a:p>
          <a:p>
            <a:endParaRPr lang="ru-RU" dirty="0" smtClean="0"/>
          </a:p>
          <a:p>
            <a:r>
              <a:rPr lang="ru-RU" dirty="0" smtClean="0"/>
              <a:t>Произведена </a:t>
            </a:r>
            <a:r>
              <a:rPr lang="ru-RU" dirty="0"/>
              <a:t>литературная и редакторская правка текстов,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их к публикации.</a:t>
            </a:r>
          </a:p>
          <a:p>
            <a:r>
              <a:rPr lang="ru-RU" dirty="0"/>
              <a:t>Тексты были переведены в формат электронной книги,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дизайнерское оформление, </a:t>
            </a:r>
            <a:endParaRPr lang="ru-RU" dirty="0" smtClean="0"/>
          </a:p>
          <a:p>
            <a:r>
              <a:rPr lang="ru-RU" dirty="0" smtClean="0"/>
              <a:t>макетирование приведены </a:t>
            </a:r>
            <a:r>
              <a:rPr lang="ru-RU" dirty="0"/>
              <a:t>в соответствие со стандартами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размещены  на площадке интегратора </a:t>
            </a:r>
            <a:r>
              <a:rPr lang="en-US" dirty="0" err="1"/>
              <a:t>rideo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обеспечивающего </a:t>
            </a:r>
            <a:r>
              <a:rPr lang="ru-RU" dirty="0"/>
              <a:t>аудиторию сетевого доступа в 20 </a:t>
            </a:r>
            <a:r>
              <a:rPr lang="ru-RU" dirty="0" err="1"/>
              <a:t>млн.человек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4088" y="3855027"/>
            <a:ext cx="5859059" cy="32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27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7983" y="779318"/>
            <a:ext cx="12313227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Жюри конкурса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4AFB14-47FE-4118-BC28-1DEAE4730EB8}"/>
              </a:ext>
            </a:extLst>
          </p:cNvPr>
          <p:cNvSpPr txBox="1"/>
          <p:nvPr/>
        </p:nvSpPr>
        <p:spPr>
          <a:xfrm>
            <a:off x="571500" y="945573"/>
            <a:ext cx="12437917" cy="6370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Председатель </a:t>
            </a:r>
            <a:r>
              <a:rPr lang="ru-RU" dirty="0" smtClean="0"/>
              <a:t>жюри Беркович </a:t>
            </a:r>
            <a:r>
              <a:rPr lang="ru-RU" dirty="0"/>
              <a:t>Олег Алексеевич – </a:t>
            </a:r>
            <a:endParaRPr lang="ru-RU" dirty="0" smtClean="0"/>
          </a:p>
          <a:p>
            <a:r>
              <a:rPr lang="ru-RU" dirty="0" smtClean="0"/>
              <a:t>заместитель </a:t>
            </a:r>
            <a:r>
              <a:rPr lang="ru-RU" dirty="0"/>
              <a:t>Председателя </a:t>
            </a:r>
            <a:r>
              <a:rPr lang="ru-RU" dirty="0" smtClean="0"/>
              <a:t> Правительства </a:t>
            </a:r>
            <a:r>
              <a:rPr lang="ru-RU" dirty="0"/>
              <a:t>Нижегородской </a:t>
            </a:r>
            <a:r>
              <a:rPr lang="ru-RU" dirty="0" smtClean="0"/>
              <a:t>области</a:t>
            </a:r>
          </a:p>
          <a:p>
            <a:endParaRPr lang="ru-RU" dirty="0"/>
          </a:p>
          <a:p>
            <a:r>
              <a:rPr lang="ru-RU" dirty="0"/>
              <a:t>Члены жюри:</a:t>
            </a:r>
          </a:p>
          <a:p>
            <a:endParaRPr lang="ru-RU" dirty="0" smtClean="0"/>
          </a:p>
          <a:p>
            <a:r>
              <a:rPr lang="ru-RU" dirty="0" smtClean="0"/>
              <a:t>Яковлев </a:t>
            </a:r>
            <a:r>
              <a:rPr lang="ru-RU" dirty="0"/>
              <a:t>Сергей Владимирович — министр туризма и </a:t>
            </a:r>
            <a:endParaRPr lang="ru-RU" dirty="0" smtClean="0"/>
          </a:p>
          <a:p>
            <a:r>
              <a:rPr lang="ru-RU" dirty="0" smtClean="0"/>
              <a:t>промыслов </a:t>
            </a:r>
            <a:r>
              <a:rPr lang="ru-RU" dirty="0"/>
              <a:t>Нижегородской области</a:t>
            </a:r>
          </a:p>
          <a:p>
            <a:r>
              <a:rPr lang="ru-RU" dirty="0"/>
              <a:t>Замшев Максим </a:t>
            </a:r>
            <a:r>
              <a:rPr lang="ru-RU" dirty="0" err="1"/>
              <a:t>Адольфович</a:t>
            </a:r>
            <a:r>
              <a:rPr lang="ru-RU" dirty="0"/>
              <a:t> — Председатель Правления </a:t>
            </a:r>
            <a:endParaRPr lang="ru-RU" dirty="0" smtClean="0"/>
          </a:p>
          <a:p>
            <a:r>
              <a:rPr lang="ru-RU" dirty="0" smtClean="0"/>
              <a:t>Московской </a:t>
            </a:r>
            <a:r>
              <a:rPr lang="ru-RU" dirty="0"/>
              <a:t>городской организации Союза писателей России, </a:t>
            </a:r>
            <a:endParaRPr lang="ru-RU" dirty="0" smtClean="0"/>
          </a:p>
          <a:p>
            <a:r>
              <a:rPr lang="ru-RU" dirty="0" smtClean="0"/>
              <a:t>член </a:t>
            </a:r>
            <a:r>
              <a:rPr lang="ru-RU" dirty="0"/>
              <a:t>Совета при Президенте Российской Федерации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развитию гражданского общества и правам человека. </a:t>
            </a:r>
            <a:endParaRPr lang="ru-RU" dirty="0" smtClean="0"/>
          </a:p>
          <a:p>
            <a:r>
              <a:rPr lang="ru-RU" dirty="0" smtClean="0"/>
              <a:t>Главный </a:t>
            </a:r>
            <a:r>
              <a:rPr lang="ru-RU" dirty="0"/>
              <a:t>редактор «Литературной газеты».</a:t>
            </a:r>
          </a:p>
          <a:p>
            <a:r>
              <a:rPr lang="ru-RU" dirty="0" err="1"/>
              <a:t>Сулейков</a:t>
            </a:r>
            <a:r>
              <a:rPr lang="ru-RU" dirty="0"/>
              <a:t> Андрей </a:t>
            </a:r>
            <a:r>
              <a:rPr lang="ru-RU" dirty="0" err="1"/>
              <a:t>Владленович</a:t>
            </a:r>
            <a:r>
              <a:rPr lang="ru-RU" dirty="0"/>
              <a:t> —  Член Союза писателей России. </a:t>
            </a:r>
            <a:endParaRPr lang="ru-RU" dirty="0" smtClean="0"/>
          </a:p>
          <a:p>
            <a:r>
              <a:rPr lang="ru-RU" dirty="0" smtClean="0"/>
              <a:t>Эксперт </a:t>
            </a:r>
            <a:r>
              <a:rPr lang="ru-RU" dirty="0"/>
              <a:t>Общества "Знание", Платформы "Россия страна возможностей", АСИ, </a:t>
            </a:r>
            <a:r>
              <a:rPr lang="ru-RU" dirty="0" err="1"/>
              <a:t>Росмолодежи</a:t>
            </a:r>
            <a:r>
              <a:rPr lang="ru-RU" dirty="0"/>
              <a:t>, Российского Движения Школьников, Ростуризма, Общенационального Союза индустрии гостеприимства. Член Экспертного совета Комитета Государственной Думы РФ по туризму.</a:t>
            </a:r>
          </a:p>
          <a:p>
            <a:r>
              <a:rPr lang="ru-RU" dirty="0" err="1"/>
              <a:t>Маматов</a:t>
            </a:r>
            <a:r>
              <a:rPr lang="ru-RU" dirty="0"/>
              <a:t> Ильдар </a:t>
            </a:r>
            <a:r>
              <a:rPr lang="ru-RU" dirty="0" err="1"/>
              <a:t>Юнусович</a:t>
            </a:r>
            <a:r>
              <a:rPr lang="ru-RU" dirty="0"/>
              <a:t> —  член </a:t>
            </a:r>
            <a:r>
              <a:rPr lang="ru-RU" dirty="0">
                <a:hlinkClick r:id="rId4" tooltip="Союз писателей России"/>
              </a:rPr>
              <a:t>Союза писателей России</a:t>
            </a:r>
            <a:r>
              <a:rPr lang="ru-RU" dirty="0"/>
              <a:t>, член Правления Российского творческого союза работников культуры, генеральный директор </a:t>
            </a:r>
            <a:r>
              <a:rPr lang="ru-RU" dirty="0">
                <a:hlinkClick r:id="rId5" tooltip="Маматов (издательство)"/>
              </a:rPr>
              <a:t>издательства «</a:t>
            </a:r>
            <a:r>
              <a:rPr lang="ru-RU" dirty="0" err="1">
                <a:hlinkClick r:id="rId5" tooltip="Маматов (издательство)"/>
              </a:rPr>
              <a:t>Маматов</a:t>
            </a:r>
            <a:r>
              <a:rPr lang="ru-RU" dirty="0">
                <a:hlinkClick r:id="rId5" tooltip="Маматов (издательство)"/>
              </a:rPr>
              <a:t>»</a:t>
            </a:r>
            <a:r>
              <a:rPr lang="ru-RU" dirty="0"/>
              <a:t>, руководитель проекта "</a:t>
            </a:r>
            <a:r>
              <a:rPr lang="ru-RU" dirty="0">
                <a:hlinkClick r:id="rId6" tooltip="Маршрутами Великой Северной экспедиции"/>
              </a:rPr>
              <a:t>Маршрутами Великой Северной экспедиции</a:t>
            </a:r>
            <a:r>
              <a:rPr lang="ru-RU" dirty="0"/>
              <a:t>".</a:t>
            </a:r>
          </a:p>
          <a:p>
            <a:r>
              <a:rPr lang="ru-RU" dirty="0"/>
              <a:t>Рябов Геннадий Петрович — д.ф.н., Президент Национального исследовательского университета «Высшая школа экономики» - Нижний Новгород, председатель Общественной палаты Нижнего Новгорода</a:t>
            </a:r>
          </a:p>
          <a:p>
            <a:r>
              <a:rPr lang="ru-RU" dirty="0" err="1"/>
              <a:t>Шарова</a:t>
            </a:r>
            <a:r>
              <a:rPr lang="ru-RU" dirty="0"/>
              <a:t> Александра </a:t>
            </a:r>
            <a:r>
              <a:rPr lang="ru-RU" dirty="0" err="1"/>
              <a:t>Лориевна</a:t>
            </a:r>
            <a:r>
              <a:rPr lang="ru-RU" dirty="0"/>
              <a:t> —  председатель правления нижегородской Гильдии экскурсоводов и гидов-переводчиков, директор АНОК «Нескучный Нижний», директор Школы современного </a:t>
            </a:r>
            <a:r>
              <a:rPr lang="ru-RU" dirty="0" smtClean="0"/>
              <a:t>экскурсовода.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772" y="945574"/>
            <a:ext cx="4640438" cy="34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2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7983" y="779318"/>
            <a:ext cx="12313227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754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Всех авторов-победителей  поздравили и вручили дипломы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760" y="2120973"/>
            <a:ext cx="6449957" cy="4837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71" y="1201233"/>
            <a:ext cx="3829395" cy="5757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4725" y="1201233"/>
            <a:ext cx="5296485" cy="39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9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7983" y="779318"/>
            <a:ext cx="12313227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324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Специально для подростков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4AFB14-47FE-4118-BC28-1DEAE4730EB8}"/>
              </a:ext>
            </a:extLst>
          </p:cNvPr>
          <p:cNvSpPr txBox="1"/>
          <p:nvPr/>
        </p:nvSpPr>
        <p:spPr>
          <a:xfrm>
            <a:off x="571500" y="945573"/>
            <a:ext cx="1243791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/>
              <a:t>Для участников конкурса была проведена двухдневная </a:t>
            </a:r>
          </a:p>
          <a:p>
            <a:r>
              <a:rPr lang="ru-RU" dirty="0" smtClean="0"/>
              <a:t>литературная мастерская со специалистами</a:t>
            </a:r>
          </a:p>
          <a:p>
            <a:r>
              <a:rPr lang="ru-RU" dirty="0" smtClean="0"/>
              <a:t>Издательского дела из Москвы.</a:t>
            </a:r>
          </a:p>
          <a:p>
            <a:endParaRPr lang="ru-RU" dirty="0" smtClean="0"/>
          </a:p>
          <a:p>
            <a:r>
              <a:rPr lang="ru-RU" dirty="0" smtClean="0"/>
              <a:t>В ней приняло участие 47 человек.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700" y="1418538"/>
            <a:ext cx="5731510" cy="4298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3" y="2607566"/>
            <a:ext cx="598646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93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7983" y="779318"/>
            <a:ext cx="12313227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362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прочитать сборники сказок?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4AFB14-47FE-4118-BC28-1DEAE4730EB8}"/>
              </a:ext>
            </a:extLst>
          </p:cNvPr>
          <p:cNvSpPr txBox="1"/>
          <p:nvPr/>
        </p:nvSpPr>
        <p:spPr>
          <a:xfrm>
            <a:off x="571500" y="2443298"/>
            <a:ext cx="1243791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/>
              <a:t>Адреса сетевого </a:t>
            </a:r>
            <a:r>
              <a:rPr lang="ru-RU" dirty="0"/>
              <a:t>размещения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>
                <a:hlinkClick r:id="rId4"/>
              </a:rPr>
              <a:t>https://ridero.ru/books/nizhnii_novgorod_2/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5"/>
              </a:rPr>
              <a:t>https://ridero.ru/books/skazki_o_zemle_nizhegorodskoi/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Макеты </a:t>
            </a:r>
            <a:r>
              <a:rPr lang="ru-RU" dirty="0"/>
              <a:t>электронных </a:t>
            </a:r>
            <a:r>
              <a:rPr lang="ru-RU" dirty="0" smtClean="0"/>
              <a:t>книг размещены в </a:t>
            </a:r>
            <a:r>
              <a:rPr lang="ru-RU" dirty="0"/>
              <a:t>5 форматах – </a:t>
            </a:r>
            <a:endParaRPr lang="ru-RU" dirty="0" smtClean="0"/>
          </a:p>
          <a:p>
            <a:r>
              <a:rPr lang="ru-RU" dirty="0" smtClean="0"/>
              <a:t>fb2</a:t>
            </a:r>
            <a:r>
              <a:rPr lang="ru-RU" dirty="0"/>
              <a:t>, </a:t>
            </a:r>
            <a:r>
              <a:rPr lang="ru-RU" dirty="0" err="1"/>
              <a:t>epub</a:t>
            </a:r>
            <a:r>
              <a:rPr lang="ru-RU" dirty="0"/>
              <a:t>, </a:t>
            </a:r>
            <a:r>
              <a:rPr lang="ru-RU" dirty="0" err="1"/>
              <a:t>txt</a:t>
            </a:r>
            <a:r>
              <a:rPr lang="ru-RU" dirty="0"/>
              <a:t>, </a:t>
            </a:r>
            <a:r>
              <a:rPr lang="ru-RU" dirty="0" err="1"/>
              <a:t>mobi</a:t>
            </a:r>
            <a:r>
              <a:rPr lang="ru-RU" dirty="0"/>
              <a:t>, </a:t>
            </a:r>
            <a:r>
              <a:rPr lang="ru-RU" dirty="0" err="1"/>
              <a:t>pdf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Чтение и скачивание сборников бесплатно для читателей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3656" y="2052374"/>
            <a:ext cx="5367554" cy="47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59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4F70-46F1-4735-849C-F9EC05AEE77D}"/>
              </a:ext>
            </a:extLst>
          </p:cNvPr>
          <p:cNvSpPr txBox="1"/>
          <p:nvPr/>
        </p:nvSpPr>
        <p:spPr>
          <a:xfrm>
            <a:off x="529938" y="1045598"/>
            <a:ext cx="12354790" cy="6001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Дальнейшее развитие проекта</a:t>
            </a:r>
          </a:p>
          <a:p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dirty="0" smtClean="0"/>
              <a:t>Размещение ссылки на книгу на туристических сайтах города, Туристско-информационного центра, сайтах туроператоров  </a:t>
            </a:r>
          </a:p>
          <a:p>
            <a:pPr fontAlgn="t"/>
            <a:endParaRPr lang="ru-RU" dirty="0" err="1" smtClean="0"/>
          </a:p>
          <a:p>
            <a:pPr fontAlgn="t"/>
            <a:r>
              <a:rPr lang="ru-RU" dirty="0" smtClean="0"/>
              <a:t>Создание на базе электронной книги </a:t>
            </a:r>
            <a:r>
              <a:rPr lang="ru-RU" u="sng" dirty="0" smtClean="0"/>
              <a:t>аудиокниги </a:t>
            </a:r>
            <a:r>
              <a:rPr lang="ru-RU" dirty="0" smtClean="0"/>
              <a:t>, озвученной профессиональными дикторами, для публикации на профильных ресурсах - </a:t>
            </a:r>
            <a:r>
              <a:rPr lang="ru-RU" dirty="0" err="1" smtClean="0"/>
              <a:t>агрегаторах</a:t>
            </a:r>
            <a:r>
              <a:rPr lang="ru-RU" dirty="0" smtClean="0"/>
              <a:t> аудиокниг и </a:t>
            </a:r>
            <a:r>
              <a:rPr lang="ru-RU" dirty="0" err="1" smtClean="0"/>
              <a:t>подкастов</a:t>
            </a: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Проведение </a:t>
            </a:r>
            <a:r>
              <a:rPr lang="ru-RU" dirty="0" err="1" smtClean="0"/>
              <a:t>киномастерской</a:t>
            </a:r>
            <a:r>
              <a:rPr lang="ru-RU" dirty="0" smtClean="0"/>
              <a:t> по созданию короткометражных фильмов или видеороликов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Проведение конкурса короткометражных фильмов мотивам легенд сборника </a:t>
            </a:r>
          </a:p>
          <a:p>
            <a:pPr fontAlgn="t"/>
            <a:r>
              <a:rPr lang="ru-RU" dirty="0" smtClean="0"/>
              <a:t>«Нижегородская область. Это моя земля». 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Создание основе легенд </a:t>
            </a:r>
            <a:r>
              <a:rPr lang="ru-RU" u="sng" dirty="0" smtClean="0"/>
              <a:t>сценариев </a:t>
            </a:r>
            <a:r>
              <a:rPr lang="ru-RU" u="sng" dirty="0" err="1" smtClean="0"/>
              <a:t>квестов</a:t>
            </a:r>
            <a:r>
              <a:rPr lang="ru-RU" u="sng" dirty="0" smtClean="0"/>
              <a:t> и экскурсий </a:t>
            </a:r>
            <a:r>
              <a:rPr lang="ru-RU" dirty="0" smtClean="0"/>
              <a:t>и размещаются их в мобильных </a:t>
            </a:r>
          </a:p>
          <a:p>
            <a:pPr fontAlgn="t"/>
            <a:r>
              <a:rPr lang="ru-RU" dirty="0" smtClean="0"/>
              <a:t>приложениях.  </a:t>
            </a:r>
          </a:p>
          <a:p>
            <a:pPr fontAlgn="t"/>
            <a:endParaRPr lang="ru-RU" u="sng" dirty="0" smtClean="0"/>
          </a:p>
          <a:p>
            <a:pPr fontAlgn="t"/>
            <a:r>
              <a:rPr lang="ru-RU" dirty="0" smtClean="0"/>
              <a:t>Создание на основе сюжетов  </a:t>
            </a:r>
            <a:r>
              <a:rPr lang="ru-RU" u="sng" dirty="0" smtClean="0"/>
              <a:t>комиксов, сувениров, </a:t>
            </a:r>
            <a:r>
              <a:rPr lang="ru-RU" u="sng" dirty="0" err="1" smtClean="0"/>
              <a:t>мерча</a:t>
            </a:r>
            <a:r>
              <a:rPr lang="ru-RU" u="sng" dirty="0" smtClean="0"/>
              <a:t> </a:t>
            </a:r>
            <a:r>
              <a:rPr lang="ru-RU" dirty="0" smtClean="0"/>
              <a:t>по мотивам легенд и сказок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Создание объектов стрит </a:t>
            </a:r>
            <a:r>
              <a:rPr lang="ru-RU" dirty="0" err="1" smtClean="0"/>
              <a:t>арта</a:t>
            </a:r>
            <a:r>
              <a:rPr lang="ru-RU" dirty="0" smtClean="0"/>
              <a:t>.</a:t>
            </a:r>
          </a:p>
          <a:p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477985" y="779318"/>
            <a:ext cx="12406743" cy="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82" y="290945"/>
            <a:ext cx="27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https:/www.itsmy.land/nn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Логотип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064" y="335582"/>
            <a:ext cx="2223656" cy="380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84727" y="290945"/>
            <a:ext cx="270164" cy="550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9764" y="3667990"/>
            <a:ext cx="3116836" cy="30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671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6924</TotalTime>
  <Words>415</Words>
  <Application>Microsoft Office PowerPoint</Application>
  <PresentationFormat>Произвольный</PresentationFormat>
  <Paragraphs>91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Губернатора Нижегородской области и ПАО Сбербанк</dc:title>
  <dc:creator>Sofi Iudina</dc:creator>
  <cp:lastModifiedBy>kosorotikova</cp:lastModifiedBy>
  <cp:revision>470</cp:revision>
  <dcterms:created xsi:type="dcterms:W3CDTF">2019-05-20T21:10:14Z</dcterms:created>
  <dcterms:modified xsi:type="dcterms:W3CDTF">2022-12-23T06:27:44Z</dcterms:modified>
</cp:coreProperties>
</file>